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8" r:id="rId5"/>
    <p:sldId id="317" r:id="rId6"/>
    <p:sldId id="260" r:id="rId7"/>
    <p:sldId id="273" r:id="rId8"/>
    <p:sldId id="272" r:id="rId9"/>
    <p:sldId id="274" r:id="rId10"/>
    <p:sldId id="318" r:id="rId11"/>
    <p:sldId id="271" r:id="rId12"/>
    <p:sldId id="279" r:id="rId13"/>
    <p:sldId id="278" r:id="rId14"/>
    <p:sldId id="280" r:id="rId15"/>
    <p:sldId id="261" r:id="rId16"/>
    <p:sldId id="286" r:id="rId17"/>
    <p:sldId id="282" r:id="rId18"/>
    <p:sldId id="283" r:id="rId19"/>
    <p:sldId id="284" r:id="rId20"/>
    <p:sldId id="285" r:id="rId21"/>
    <p:sldId id="293" r:id="rId22"/>
    <p:sldId id="294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275" r:id="rId45"/>
    <p:sldId id="276" r:id="rId46"/>
  </p:sldIdLst>
  <p:sldSz cx="12192000" cy="6858000"/>
  <p:notesSz cx="6858000" cy="9144000"/>
  <p:defaultTextStyle>
    <a:defPPr algn="r" rtl="1"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مقطع افتراضي" id="{8C4E771C-12A4-47BC-88B1-D51D6D4AFF08}">
          <p14:sldIdLst>
            <p14:sldId id="258"/>
            <p14:sldId id="317"/>
            <p14:sldId id="260"/>
            <p14:sldId id="273"/>
            <p14:sldId id="272"/>
            <p14:sldId id="274"/>
            <p14:sldId id="318"/>
            <p14:sldId id="271"/>
            <p14:sldId id="279"/>
            <p14:sldId id="278"/>
            <p14:sldId id="280"/>
            <p14:sldId id="261"/>
            <p14:sldId id="286"/>
            <p14:sldId id="282"/>
            <p14:sldId id="283"/>
            <p14:sldId id="284"/>
            <p14:sldId id="285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مقطع بدون عنوان" id="{3B95F1BC-856E-4A07-81BE-04CDDBA5736C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0" autoAdjust="0"/>
    <p:restoredTop sz="89315" autoAdjust="0"/>
  </p:normalViewPr>
  <p:slideViewPr>
    <p:cSldViewPr snapToGrid="0">
      <p:cViewPr>
        <p:scale>
          <a:sx n="75" d="100"/>
          <a:sy n="75" d="100"/>
        </p:scale>
        <p:origin x="540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E782C7E3-2C17-4A56-B339-33206176BFC8}" type="uaqdatetime1">
              <a:rPr lang="ar-SA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05/02/1446</a:t>
            </a:fld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2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B2977E94-A6AB-4E02-8E43-E89F9CF4757F}" type="slidenum">
              <a:rPr lang="ar-SA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4613" y="917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0" y="-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390DF3A-4A5A-46A8-84E1-CE4C3AF55F49}" type="uaqdatetime1">
              <a:rPr lang="ar-SA" smtClean="0"/>
              <a:pPr/>
              <a:t>05/02/1446</a:t>
            </a:fld>
            <a:endParaRPr lang="ar-SA" dirty="0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ar-SA" dirty="0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ar-SA" dirty="0"/>
              <a:t>انقر لتحرير أنماط النص الرئيسي</a:t>
            </a:r>
          </a:p>
          <a:p>
            <a:pPr lvl="1" rtl="1"/>
            <a:r>
              <a:rPr lang="ar-SA" dirty="0"/>
              <a:t>المستوى الثاني</a:t>
            </a:r>
          </a:p>
          <a:p>
            <a:pPr lvl="2" rtl="1"/>
            <a:r>
              <a:rPr lang="ar-SA" dirty="0"/>
              <a:t>المستوى الثالث</a:t>
            </a:r>
          </a:p>
          <a:p>
            <a:pPr lvl="3" rtl="1"/>
            <a:r>
              <a:rPr lang="ar-SA" dirty="0"/>
              <a:t>المستوى الرابع</a:t>
            </a:r>
          </a:p>
          <a:p>
            <a:pPr lvl="4" rtl="1"/>
            <a:r>
              <a:rPr lang="ar-SA" dirty="0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0" y="8685211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ED491D0-8E1B-49C7-849B-A28568D94497}" type="slidenum">
              <a:rPr lang="ar-SA" smtClean="0"/>
              <a:pPr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575311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11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330002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12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05174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13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893121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14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568974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15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536453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16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969966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17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066009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18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278506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ar-SA" smtClean="0"/>
              <a:pPr/>
              <a:t>34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11105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3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640874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4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708098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5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71403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6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88619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ar-SA" smtClean="0"/>
              <a:pPr/>
              <a:t>7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92802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8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559647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9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082460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pPr rtl="1"/>
            <a:fld id="{DED491D0-8E1B-49C7-849B-A28568D94497}" type="slidenum">
              <a:rPr lang="ar-SA" smtClean="0"/>
              <a:pPr rtl="1"/>
              <a:t>10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915280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العنوان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ستطيل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مستطيل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عنوان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1" anchor="b"/>
          <a:lstStyle>
            <a:lvl1pPr algn="r" rtl="1">
              <a:lnSpc>
                <a:spcPct val="90000"/>
              </a:lnSpc>
              <a:defRPr sz="6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1"/>
          <a:lstStyle>
            <a:lvl1pPr marL="0" indent="0" algn="r" rtl="1">
              <a:spcBef>
                <a:spcPts val="0"/>
              </a:spcBef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 sz="2000"/>
            </a:lvl2pPr>
            <a:lvl3pPr marL="914400" indent="0" algn="ctr" rtl="1">
              <a:buNone/>
              <a:defRPr sz="18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ar-SA"/>
              <a:t>انقر لتحرير نمط العنوان الفرعي للشكل الرئيسي</a:t>
            </a:r>
            <a:endParaRPr lang="ar-SA" dirty="0"/>
          </a:p>
        </p:txBody>
      </p:sp>
      <p:sp>
        <p:nvSpPr>
          <p:cNvPr id="11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 rtl="1"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62A6CCB-6ED0-48F4-8C51-B8F38608C650}" type="uaqdatetime1">
              <a:rPr lang="ar-SA" smtClean="0"/>
              <a:pPr/>
              <a:t>05/02/1446</a:t>
            </a:fld>
            <a:endParaRPr lang="ar-SA" dirty="0"/>
          </a:p>
        </p:txBody>
      </p:sp>
      <p:sp>
        <p:nvSpPr>
          <p:cNvPr id="12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13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 algn="l" rtl="1"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D266BE7-899D-4075-917F-DBDE33B6B692}" type="slidenum">
              <a:rPr lang="ar-SA" smtClean="0"/>
              <a:pPr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العنوان والنص ال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3" name="العنصر النائب لنص عمودي 2"/>
          <p:cNvSpPr>
            <a:spLocks noGrp="1"/>
          </p:cNvSpPr>
          <p:nvPr>
            <p:ph type="body" orient="vert" idx="1"/>
          </p:nvPr>
        </p:nvSpPr>
        <p:spPr/>
        <p:txBody>
          <a:bodyPr vert="eaVert" rtlCol="1"/>
          <a:lstStyle/>
          <a:p>
            <a:pPr lvl="0" rtl="1"/>
            <a:r>
              <a:rPr lang="ar-SA"/>
              <a:t>انقر لتحرير أنماط نص الشكل الرئيسي</a:t>
            </a:r>
          </a:p>
          <a:p>
            <a:pPr lvl="1" rtl="1"/>
            <a:r>
              <a:rPr lang="ar-SA"/>
              <a:t>المستوى الثاني</a:t>
            </a:r>
          </a:p>
          <a:p>
            <a:pPr lvl="2" rtl="1"/>
            <a:r>
              <a:rPr lang="ar-SA"/>
              <a:t>المستوى الثالث</a:t>
            </a:r>
          </a:p>
          <a:p>
            <a:pPr lvl="3" rtl="1"/>
            <a:r>
              <a:rPr lang="ar-SA"/>
              <a:t>المستوى الرابع</a:t>
            </a:r>
          </a:p>
          <a:p>
            <a:pPr lvl="4" rtl="1"/>
            <a:r>
              <a:rPr lang="ar-SA"/>
              <a:t>المستوى الخامس</a:t>
            </a:r>
            <a:endParaRPr lang="ar-SA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>
            <a:off x="8964277" y="6356349"/>
            <a:ext cx="1944515" cy="365125"/>
          </a:xfrm>
        </p:spPr>
        <p:txBody>
          <a:bodyPr rtlCol="1"/>
          <a:lstStyle>
            <a:lvl1pPr>
              <a:defRPr/>
            </a:lvl1pPr>
          </a:lstStyle>
          <a:p>
            <a:fld id="{BB035BE1-97A3-4CE7-B7F5-5F84ED995A0C}" type="uaqdatetime1">
              <a:rPr lang="ar-SA" smtClean="0"/>
              <a:t>05/02/1446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ar-SA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BD266BE7-899D-4075-917F-DBDE33B6B692}" type="slidenum">
              <a:rPr lang="ar-SA"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عمودي ون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3" name="عنصر نائب لنص عمودي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ar-SA"/>
              <a:t>انقر لتحرير أنماط نص الشكل الرئيسي</a:t>
            </a:r>
          </a:p>
          <a:p>
            <a:pPr lvl="1" rtl="1"/>
            <a:r>
              <a:rPr lang="ar-SA"/>
              <a:t>المستوى الثاني</a:t>
            </a:r>
          </a:p>
          <a:p>
            <a:pPr lvl="2" rtl="1"/>
            <a:r>
              <a:rPr lang="ar-SA"/>
              <a:t>المستوى الثالث</a:t>
            </a:r>
          </a:p>
          <a:p>
            <a:pPr lvl="3" rtl="1"/>
            <a:r>
              <a:rPr lang="ar-SA"/>
              <a:t>المستوى الرابع</a:t>
            </a:r>
          </a:p>
          <a:p>
            <a:pPr lvl="4" rtl="1"/>
            <a:r>
              <a:rPr lang="ar-SA"/>
              <a:t>المستوى الخامس</a:t>
            </a:r>
            <a:endParaRPr lang="ar-SA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>
            <a:off x="8099340" y="6356350"/>
            <a:ext cx="1971947" cy="365125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DE75B90-AB7B-4300-A94E-DB42D1E2C79A}" type="uaqdatetime1">
              <a:rPr lang="ar-SA" smtClean="0"/>
              <a:pPr/>
              <a:t>05/02/1446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>
            <a:off x="378199" y="6356350"/>
            <a:ext cx="1968898" cy="365125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D266BE7-899D-4075-917F-DBDE33B6B692}" type="slidenum">
              <a:rPr lang="ar-SA" smtClean="0"/>
              <a:pPr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العنوان وال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 rtlCol="1"/>
          <a:lstStyle/>
          <a:p>
            <a:pPr lvl="0" rtl="1"/>
            <a:r>
              <a:rPr lang="ar-SA"/>
              <a:t>انقر لتحرير أنماط نص الشكل الرئيسي</a:t>
            </a:r>
          </a:p>
          <a:p>
            <a:pPr lvl="1" rtl="1"/>
            <a:r>
              <a:rPr lang="ar-SA"/>
              <a:t>المستوى الثاني</a:t>
            </a:r>
          </a:p>
          <a:p>
            <a:pPr lvl="2" rtl="1"/>
            <a:r>
              <a:rPr lang="ar-SA"/>
              <a:t>المستوى الثالث</a:t>
            </a:r>
          </a:p>
          <a:p>
            <a:pPr lvl="3" rtl="1"/>
            <a:r>
              <a:rPr lang="ar-SA"/>
              <a:t>المستوى الرابع</a:t>
            </a:r>
          </a:p>
          <a:p>
            <a:pPr lvl="4" rtl="1"/>
            <a:r>
              <a:rPr lang="ar-SA"/>
              <a:t>المستوى الخامس</a:t>
            </a:r>
            <a:endParaRPr lang="ar-SA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>
            <a:off x="8936845" y="6357620"/>
            <a:ext cx="1967375" cy="365125"/>
          </a:xfrm>
        </p:spPr>
        <p:txBody>
          <a:bodyPr rtlCol="1"/>
          <a:lstStyle>
            <a:lvl1pPr>
              <a:defRPr/>
            </a:lvl1pPr>
          </a:lstStyle>
          <a:p>
            <a:fld id="{00E6DDA3-84D8-4628-AD8F-C9975104569D}" type="uaqdatetime1">
              <a:rPr lang="ar-SA" smtClean="0"/>
              <a:t>05/02/1446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ar-SA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BD266BE7-899D-4075-917F-DBDE33B6B692}" type="slidenum">
              <a:rPr lang="ar-SA"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رأس المقطع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العنوان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1" anchor="b">
            <a:normAutofit/>
          </a:bodyPr>
          <a:lstStyle>
            <a:lvl1pPr algn="r" rtl="1">
              <a:lnSpc>
                <a:spcPct val="90000"/>
              </a:lnSpc>
              <a:defRPr sz="5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1"/>
          <a:lstStyle>
            <a:lvl1pPr marL="0" indent="0" algn="r" rtl="1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 algn="r" rtl="1"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9F808F0-4871-4E47-8B53-97B6902A2863}" type="uaqdatetime1">
              <a:rPr lang="ar-SA" smtClean="0"/>
              <a:pPr/>
              <a:t>05/02/1446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 algn="ctr" rtl="1"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 algn="l" rtl="1"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D266BE7-899D-4075-917F-DBDE33B6B692}" type="slidenum">
              <a:rPr lang="ar-SA" smtClean="0"/>
              <a:pPr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1"/>
          <a:lstStyle/>
          <a:p>
            <a:pPr lvl="0" rtl="1"/>
            <a:r>
              <a:rPr lang="ar-SA"/>
              <a:t>انقر لتحرير أنماط نص الشكل الرئيسي</a:t>
            </a:r>
          </a:p>
          <a:p>
            <a:pPr lvl="1" rtl="1"/>
            <a:r>
              <a:rPr lang="ar-SA"/>
              <a:t>المستوى الثاني</a:t>
            </a:r>
          </a:p>
          <a:p>
            <a:pPr lvl="2" rtl="1"/>
            <a:r>
              <a:rPr lang="ar-SA"/>
              <a:t>المستوى الثالث</a:t>
            </a:r>
          </a:p>
          <a:p>
            <a:pPr lvl="3" rtl="1"/>
            <a:r>
              <a:rPr lang="ar-SA"/>
              <a:t>المستوى الرابع</a:t>
            </a:r>
          </a:p>
          <a:p>
            <a:pPr lvl="4" rtl="1"/>
            <a:r>
              <a:rPr lang="ar-SA"/>
              <a:t>المستوى الخامس</a:t>
            </a:r>
            <a:endParaRPr lang="ar-SA" dirty="0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1"/>
          <a:lstStyle/>
          <a:p>
            <a:pPr lvl="0" rtl="1"/>
            <a:r>
              <a:rPr lang="ar-SA"/>
              <a:t>انقر لتحرير أنماط نص الشكل الرئيسي</a:t>
            </a:r>
          </a:p>
          <a:p>
            <a:pPr lvl="1" rtl="1"/>
            <a:r>
              <a:rPr lang="ar-SA"/>
              <a:t>المستوى الثاني</a:t>
            </a:r>
          </a:p>
          <a:p>
            <a:pPr lvl="2" rtl="1"/>
            <a:r>
              <a:rPr lang="ar-SA"/>
              <a:t>المستوى الثالث</a:t>
            </a:r>
          </a:p>
          <a:p>
            <a:pPr lvl="3" rtl="1"/>
            <a:r>
              <a:rPr lang="ar-SA"/>
              <a:t>المستوى الرابع</a:t>
            </a:r>
          </a:p>
          <a:p>
            <a:pPr lvl="4" rtl="1"/>
            <a:r>
              <a:rPr lang="ar-SA"/>
              <a:t>المستوى الخامس</a:t>
            </a:r>
            <a:endParaRPr lang="ar-SA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>
            <a:off x="8975706" y="6356349"/>
            <a:ext cx="1933085" cy="365125"/>
          </a:xfrm>
        </p:spPr>
        <p:txBody>
          <a:bodyPr rtlCol="1"/>
          <a:lstStyle>
            <a:lvl1pPr>
              <a:defRPr/>
            </a:lvl1pPr>
          </a:lstStyle>
          <a:p>
            <a:fld id="{CF6EBEC8-C468-45C3-AA44-D6DC39306959}" type="uaqdatetime1">
              <a:rPr lang="ar-SA" smtClean="0"/>
              <a:t>05/02/1446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ar-SA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>
            <a:off x="1283209" y="6356349"/>
            <a:ext cx="1968898" cy="365125"/>
          </a:xfrm>
        </p:spPr>
        <p:txBody>
          <a:bodyPr rtlCol="1"/>
          <a:lstStyle/>
          <a:p>
            <a:pPr rtl="1"/>
            <a:fld id="{BD266BE7-899D-4075-917F-DBDE33B6B692}" type="slidenum">
              <a:rPr lang="ar-SA"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1"/>
          <a:lstStyle/>
          <a:p>
            <a:pPr lvl="0" rtl="1"/>
            <a:r>
              <a:rPr lang="ar-SA"/>
              <a:t>انقر لتحرير أنماط نص الشكل الرئيسي</a:t>
            </a:r>
          </a:p>
          <a:p>
            <a:pPr lvl="1" rtl="1"/>
            <a:r>
              <a:rPr lang="ar-SA"/>
              <a:t>المستوى الثاني</a:t>
            </a:r>
          </a:p>
          <a:p>
            <a:pPr lvl="2" rtl="1"/>
            <a:r>
              <a:rPr lang="ar-SA"/>
              <a:t>المستوى الثالث</a:t>
            </a:r>
          </a:p>
          <a:p>
            <a:pPr lvl="3" rtl="1"/>
            <a:r>
              <a:rPr lang="ar-SA"/>
              <a:t>المستوى الرابع</a:t>
            </a:r>
          </a:p>
          <a:p>
            <a:pPr lvl="4" rtl="1"/>
            <a:r>
              <a:rPr lang="ar-SA"/>
              <a:t>المستوى الخامس</a:t>
            </a:r>
            <a:endParaRPr lang="ar-SA" dirty="0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1" anchor="b"/>
          <a:lstStyle>
            <a:lvl1pPr marL="0" indent="0" algn="r" rtl="1">
              <a:buNone/>
              <a:defRPr sz="2400" b="1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1"/>
          <a:lstStyle/>
          <a:p>
            <a:pPr lvl="0" rtl="1"/>
            <a:r>
              <a:rPr lang="ar-SA"/>
              <a:t>انقر لتحرير أنماط نص الشكل الرئيسي</a:t>
            </a:r>
          </a:p>
          <a:p>
            <a:pPr lvl="1" rtl="1"/>
            <a:r>
              <a:rPr lang="ar-SA"/>
              <a:t>المستوى الثاني</a:t>
            </a:r>
          </a:p>
          <a:p>
            <a:pPr lvl="2" rtl="1"/>
            <a:r>
              <a:rPr lang="ar-SA"/>
              <a:t>المستوى الثالث</a:t>
            </a:r>
          </a:p>
          <a:p>
            <a:pPr lvl="3" rtl="1"/>
            <a:r>
              <a:rPr lang="ar-SA"/>
              <a:t>المستوى الرابع</a:t>
            </a:r>
          </a:p>
          <a:p>
            <a:pPr lvl="4" rtl="1"/>
            <a:r>
              <a:rPr lang="ar-SA"/>
              <a:t>المستوى الخامس</a:t>
            </a:r>
            <a:endParaRPr lang="ar-SA" dirty="0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/>
          <a:p>
            <a:pPr rtl="1"/>
            <a:fld id="{1E4D33F2-CE08-4113-AED4-BFC048670F07}" type="uaqdatetime1">
              <a:rPr lang="ar-SA" smtClean="0"/>
              <a:t>05/02/1446</a:t>
            </a:fld>
            <a:endParaRPr lang="ar-SA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ar-SA" dirty="0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BD266BE7-899D-4075-917F-DBDE33B6B692}" type="slidenum">
              <a:rPr lang="ar-SA"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ال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/>
          <a:p>
            <a:pPr rtl="1"/>
            <a:fld id="{D67894BC-EAF8-4C99-8D2C-718D4DE1775D}" type="uaqdatetime1">
              <a:rPr lang="ar-SA" smtClean="0"/>
              <a:t>05/02/1446</a:t>
            </a:fld>
            <a:endParaRPr lang="ar-SA" dirty="0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ar-SA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BD266BE7-899D-4075-917F-DBDE33B6B692}" type="slidenum">
              <a:rPr lang="ar-SA"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/>
          <a:p>
            <a:pPr rtl="1"/>
            <a:fld id="{39074504-BA70-46E4-8FBF-D24766C21BC0}" type="uaqdatetime1">
              <a:rPr lang="ar-SA" smtClean="0"/>
              <a:t>05/02/1446</a:t>
            </a:fld>
            <a:endParaRPr lang="ar-SA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BD266BE7-899D-4075-917F-DBDE33B6B692}" type="slidenum">
              <a:rPr lang="ar-SA"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 anchor="ctr">
            <a:normAutofit/>
          </a:bodyPr>
          <a:lstStyle>
            <a:lvl1pPr algn="r" rtl="1">
              <a:defRPr sz="3000"/>
            </a:lvl1pPr>
          </a:lstStyle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4" name="عنصر نائب للنص 2"/>
          <p:cNvSpPr>
            <a:spLocks noGrp="1"/>
          </p:cNvSpPr>
          <p:nvPr>
            <p:ph type="body" sz="half" idx="2"/>
          </p:nvPr>
        </p:nvSpPr>
        <p:spPr>
          <a:xfrm>
            <a:off x="1508988" y="2465294"/>
            <a:ext cx="3834874" cy="3711669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500"/>
              </a:spcBef>
              <a:buNone/>
              <a:defRPr sz="22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عنصر نائب للمحتوى 3"/>
          <p:cNvSpPr>
            <a:spLocks noGrp="1"/>
          </p:cNvSpPr>
          <p:nvPr>
            <p:ph idx="1"/>
          </p:nvPr>
        </p:nvSpPr>
        <p:spPr>
          <a:xfrm>
            <a:off x="5734288" y="2465293"/>
            <a:ext cx="5174504" cy="3711669"/>
          </a:xfrm>
        </p:spPr>
        <p:txBody>
          <a:bodyPr rtlCol="1">
            <a:normAutofit/>
          </a:bodyPr>
          <a:lstStyle>
            <a:lvl1pPr algn="r" rtl="1">
              <a:defRPr sz="22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600"/>
            </a:lvl4pPr>
            <a:lvl5pPr algn="r" rtl="1">
              <a:defRPr sz="1600"/>
            </a:lvl5pPr>
            <a:lvl6pPr algn="r" rtl="1">
              <a:defRPr sz="1600"/>
            </a:lvl6pPr>
            <a:lvl7pPr algn="r" rtl="1">
              <a:defRPr sz="1600"/>
            </a:lvl7pPr>
            <a:lvl8pPr algn="r" rtl="1">
              <a:defRPr sz="1600"/>
            </a:lvl8pPr>
            <a:lvl9pPr algn="r" rtl="1">
              <a:defRPr sz="1600"/>
            </a:lvl9pPr>
          </a:lstStyle>
          <a:p>
            <a:pPr lvl="0" rtl="1"/>
            <a:r>
              <a:rPr lang="ar-SA"/>
              <a:t>انقر لتحرير أنماط نص الشكل الرئيسي</a:t>
            </a:r>
          </a:p>
          <a:p>
            <a:pPr lvl="1" rtl="1"/>
            <a:r>
              <a:rPr lang="ar-SA"/>
              <a:t>المستوى الثاني</a:t>
            </a:r>
          </a:p>
          <a:p>
            <a:pPr lvl="2" rtl="1"/>
            <a:r>
              <a:rPr lang="ar-SA"/>
              <a:t>المستوى الثالث</a:t>
            </a:r>
          </a:p>
          <a:p>
            <a:pPr lvl="3" rtl="1"/>
            <a:r>
              <a:rPr lang="ar-SA"/>
              <a:t>المستوى الرابع</a:t>
            </a:r>
          </a:p>
          <a:p>
            <a:pPr lvl="4" rtl="1"/>
            <a:r>
              <a:rPr lang="ar-SA"/>
              <a:t>المستوى الخامس</a:t>
            </a:r>
            <a:endParaRPr lang="ar-SA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>
            <a:off x="8936845" y="6356350"/>
            <a:ext cx="1971947" cy="365125"/>
          </a:xfrm>
        </p:spPr>
        <p:txBody>
          <a:bodyPr rtlCol="1"/>
          <a:lstStyle/>
          <a:p>
            <a:pPr rtl="1"/>
            <a:fld id="{40413E30-A87B-4855-B545-E4F060627EFE}" type="uaqdatetime1">
              <a:rPr lang="ar-SA" smtClean="0"/>
              <a:t>05/02/1446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ar-SA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BD266BE7-899D-4075-917F-DBDE33B6B692}" type="slidenum">
              <a:rPr lang="ar-SA"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 anchor="ctr">
            <a:normAutofit/>
          </a:bodyPr>
          <a:lstStyle>
            <a:lvl1pPr algn="r" rtl="1">
              <a:defRPr sz="3000"/>
            </a:lvl1pPr>
          </a:lstStyle>
          <a:p>
            <a:pPr rtl="1"/>
            <a:r>
              <a:rPr lang="ar-SA"/>
              <a:t>انقر لتحرير نمط عنوان الشكل الرئيسي</a:t>
            </a:r>
            <a:endParaRPr lang="ar-SA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2200"/>
            </a:lvl1pPr>
            <a:lvl2pPr marL="457200" indent="0" algn="r" rtl="1">
              <a:buNone/>
              <a:defRPr sz="1400"/>
            </a:lvl2pPr>
            <a:lvl3pPr marL="914400" indent="0" algn="r" rtl="1">
              <a:buNone/>
              <a:defRPr sz="1200"/>
            </a:lvl3pPr>
            <a:lvl4pPr marL="1371600" indent="0" algn="r" rtl="1">
              <a:buNone/>
              <a:defRPr sz="1000"/>
            </a:lvl4pPr>
            <a:lvl5pPr marL="1828800" indent="0" algn="r" rtl="1">
              <a:buNone/>
              <a:defRPr sz="1000"/>
            </a:lvl5pPr>
            <a:lvl6pPr marL="2286000" indent="0" algn="r" rtl="1">
              <a:buNone/>
              <a:defRPr sz="1000"/>
            </a:lvl6pPr>
            <a:lvl7pPr marL="2743200" indent="0" algn="r" rtl="1">
              <a:buNone/>
              <a:defRPr sz="1000"/>
            </a:lvl7pPr>
            <a:lvl8pPr marL="3200400" indent="0" algn="r" rtl="1">
              <a:buNone/>
              <a:defRPr sz="1000"/>
            </a:lvl8pPr>
            <a:lvl9pPr marL="3657600" indent="0" algn="r" rtl="1">
              <a:buNone/>
              <a:defRPr sz="1000"/>
            </a:lvl9pPr>
          </a:lstStyle>
          <a:p>
            <a:pPr lvl="0" rtl="1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عنصر نائب للصورة 2" descr="عنصر نائب فارغ لإضافة صورة. انقر فوق العنصر النائب ثم حدد الصورة التي ترغب بإضافتها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1">
            <a:normAutofit/>
          </a:bodyPr>
          <a:lstStyle>
            <a:lvl1pPr marL="0" indent="0" algn="ctr" rtl="1">
              <a:buNone/>
              <a:defRPr sz="20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ar-SA"/>
              <a:t>انقر فوق الأيقونة لإضافة صورة</a:t>
            </a:r>
            <a:endParaRPr lang="ar-SA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/>
          <a:p>
            <a:pPr rtl="1"/>
            <a:fld id="{009843B5-6457-4C6F-83D3-A90EE7902CA7}" type="uaqdatetime1">
              <a:rPr lang="ar-SA" smtClean="0"/>
              <a:t>05/02/1446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ar-SA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BD266BE7-899D-4075-917F-DBDE33B6B692}" type="slidenum">
              <a:rPr lang="ar-SA"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ستطيل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ar-S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ar-SA" dirty="0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ar-SA" dirty="0"/>
              <a:t>انقر لتحرير أنماط النص الرئيسي</a:t>
            </a:r>
          </a:p>
          <a:p>
            <a:pPr lvl="1" rtl="1"/>
            <a:r>
              <a:rPr lang="ar-SA" dirty="0"/>
              <a:t>المستوى الثاني</a:t>
            </a:r>
          </a:p>
          <a:p>
            <a:pPr lvl="2" rtl="1"/>
            <a:r>
              <a:rPr lang="ar-SA" dirty="0"/>
              <a:t>المستوى الثالث</a:t>
            </a:r>
          </a:p>
          <a:p>
            <a:pPr lvl="3" rtl="1"/>
            <a:r>
              <a:rPr lang="ar-SA" dirty="0"/>
              <a:t>المستوى الرابع</a:t>
            </a:r>
          </a:p>
          <a:p>
            <a:pPr lvl="4" rtl="1"/>
            <a:r>
              <a:rPr lang="ar-SA" dirty="0"/>
              <a:t>المستوى الخامس</a:t>
            </a:r>
          </a:p>
          <a:p>
            <a:pPr lvl="5" rtl="1"/>
            <a:r>
              <a:rPr lang="ar-SA" dirty="0"/>
              <a:t>السادس</a:t>
            </a:r>
          </a:p>
          <a:p>
            <a:pPr lvl="6" rtl="1"/>
            <a:r>
              <a:rPr lang="ar-SA" dirty="0"/>
              <a:t>السابع</a:t>
            </a:r>
          </a:p>
          <a:p>
            <a:pPr lvl="7" rtl="1"/>
            <a:r>
              <a:rPr lang="ar-SA" dirty="0"/>
              <a:t>الثامن</a:t>
            </a:r>
          </a:p>
          <a:p>
            <a:pPr lvl="8" rtl="1"/>
            <a:r>
              <a:rPr lang="ar-SA" dirty="0"/>
              <a:t>التاسع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936845" y="635762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A122F95-5865-4701-8873-49DF24D5E098}" type="uaqdatetime1">
              <a:rPr lang="ar-SA" smtClean="0"/>
              <a:t>05/02/1446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 rtl="1">
              <a:defRPr sz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ar-SA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1280160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D266BE7-899D-4075-917F-DBDE33B6B692}" type="slidenum">
              <a:rPr lang="ar-SA" smtClean="0"/>
              <a:pPr/>
              <a:t>‹#›</a:t>
            </a:fld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r" defTabSz="914400" rtl="1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r" defTabSz="914400" rtl="1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r" defTabSz="914400" rtl="1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r" defTabSz="914400" rtl="1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r" defTabSz="914400" rtl="1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r" defTabSz="914400" rtl="1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914400" rtl="1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6pPr>
      <a:lvl7pPr marL="2971800" indent="-228600" algn="r" defTabSz="914400" rtl="1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7pPr>
      <a:lvl8pPr marL="3429000" indent="-228600" algn="r" defTabSz="914400" rtl="1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8pPr>
      <a:lvl9pPr marL="3886200" indent="-228600" algn="r" defTabSz="914400" rtl="1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9pPr>
    </p:bodyStyle>
    <p:otherStyle>
      <a:defPPr>
        <a:defRPr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ctrTitle"/>
          </p:nvPr>
        </p:nvSpPr>
        <p:spPr/>
        <p:txBody>
          <a:bodyPr rtlCol="1">
            <a:normAutofit fontScale="90000"/>
          </a:bodyPr>
          <a:lstStyle/>
          <a:p>
            <a:pPr algn="ctr" rtl="1"/>
            <a:r>
              <a:rPr lang="en-US" dirty="0"/>
              <a:t>Single-Cycle RISC-V Processor With One Level Cache Memory</a:t>
            </a:r>
            <a:endParaRPr lang="ar-SA" dirty="0"/>
          </a:p>
        </p:txBody>
      </p:sp>
      <p:sp>
        <p:nvSpPr>
          <p:cNvPr id="3" name="العنوان الفرعي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999256"/>
          </a:xfrm>
        </p:spPr>
        <p:txBody>
          <a:bodyPr rtlCol="1">
            <a:normAutofit/>
          </a:bodyPr>
          <a:lstStyle/>
          <a:p>
            <a:pPr algn="l" rtl="1"/>
            <a:endParaRPr lang="ar-SA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8C7499BA-14FF-67E7-DBC5-26B32118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278" y="1319511"/>
            <a:ext cx="833244" cy="9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RISC V Schematic</a:t>
            </a:r>
            <a:endParaRPr lang="ar-SA" dirty="0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2303045B-4879-95F2-553C-E8CB38414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l">
              <a:buNone/>
            </a:pPr>
            <a:r>
              <a:rPr lang="en-US" b="1" u="sng" dirty="0">
                <a:solidFill>
                  <a:schemeClr val="tx2"/>
                </a:solidFill>
              </a:rPr>
              <a:t>Data Path:</a:t>
            </a:r>
          </a:p>
          <a:p>
            <a:pPr marL="457200" lvl="1" indent="0" algn="l">
              <a:buNone/>
            </a:pPr>
            <a:endParaRPr lang="ar-EG" b="1" u="sng" dirty="0">
              <a:solidFill>
                <a:schemeClr val="tx2"/>
              </a:solidFill>
            </a:endParaRPr>
          </a:p>
        </p:txBody>
      </p:sp>
      <p:pic>
        <p:nvPicPr>
          <p:cNvPr id="6" name="صورة 5" descr="صورة تحتوي على رسم بياني, نص, خطة, موازِ&#10;&#10;تم إنشاء الوصف تلقائياً">
            <a:extLst>
              <a:ext uri="{FF2B5EF4-FFF2-40B4-BE49-F238E27FC236}">
                <a16:creationId xmlns:a16="http://schemas.microsoft.com/office/drawing/2014/main" id="{D2D7788B-14E9-B7DD-36BF-BAFD3304D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4" y="2210511"/>
            <a:ext cx="9051011" cy="43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RISC V Schematic</a:t>
            </a:r>
            <a:endParaRPr lang="ar-SA" dirty="0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2303045B-4879-95F2-553C-E8CB38414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l">
              <a:buNone/>
            </a:pPr>
            <a:r>
              <a:rPr lang="en-US" b="1" u="sng" dirty="0">
                <a:solidFill>
                  <a:schemeClr val="tx2"/>
                </a:solidFill>
              </a:rPr>
              <a:t>Cache System:</a:t>
            </a:r>
          </a:p>
          <a:p>
            <a:pPr marL="457200" lvl="1" indent="0" algn="l">
              <a:buNone/>
            </a:pPr>
            <a:endParaRPr lang="en-US" b="1" u="sng" dirty="0">
              <a:solidFill>
                <a:schemeClr val="tx2"/>
              </a:solidFill>
            </a:endParaRPr>
          </a:p>
          <a:p>
            <a:pPr marL="457200" lvl="1" indent="0" algn="l">
              <a:buNone/>
            </a:pPr>
            <a:endParaRPr lang="ar-EG" b="1" u="sng" dirty="0">
              <a:solidFill>
                <a:schemeClr val="tx2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9BB8FE3C-7C90-178D-3B47-347750435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27" y="2861028"/>
            <a:ext cx="10359098" cy="35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3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RISC V Test Program</a:t>
            </a:r>
            <a:endParaRPr lang="ar-SA" dirty="0"/>
          </a:p>
        </p:txBody>
      </p:sp>
      <p:sp>
        <p:nvSpPr>
          <p:cNvPr id="7" name="عنصر نائب للمحتوى 6">
            <a:extLst>
              <a:ext uri="{FF2B5EF4-FFF2-40B4-BE49-F238E27FC236}">
                <a16:creationId xmlns:a16="http://schemas.microsoft.com/office/drawing/2014/main" id="{C47503DC-8DA0-EF0B-47E2-E7B6E9BDA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1" y="1937289"/>
            <a:ext cx="10552331" cy="4239674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>
                <a:solidFill>
                  <a:schemeClr val="tx2"/>
                </a:solidFill>
              </a:rPr>
              <a:t>The Program writes the value 25 to address 100</a:t>
            </a:r>
          </a:p>
          <a:p>
            <a:pPr marL="0" indent="0" algn="l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 algn="l">
              <a:buNone/>
            </a:pPr>
            <a:endParaRPr lang="ar-EG" dirty="0">
              <a:solidFill>
                <a:schemeClr val="tx2"/>
              </a:solidFill>
            </a:endParaRPr>
          </a:p>
          <a:p>
            <a:pPr marL="0" indent="0" algn="l">
              <a:buNone/>
            </a:pPr>
            <a:endParaRPr lang="ar-EG" dirty="0">
              <a:solidFill>
                <a:schemeClr val="tx2"/>
              </a:solidFill>
            </a:endParaRPr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C6908B8D-36AB-7D56-6659-089508DB4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99" y="2333019"/>
            <a:ext cx="8648700" cy="45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Simulation Results</a:t>
            </a:r>
            <a:endParaRPr lang="ar-SA" dirty="0"/>
          </a:p>
        </p:txBody>
      </p:sp>
      <p:sp>
        <p:nvSpPr>
          <p:cNvPr id="7" name="عنصر نائب للمحتوى 6">
            <a:extLst>
              <a:ext uri="{FF2B5EF4-FFF2-40B4-BE49-F238E27FC236}">
                <a16:creationId xmlns:a16="http://schemas.microsoft.com/office/drawing/2014/main" id="{C47503DC-8DA0-EF0B-47E2-E7B6E9BD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>
                <a:solidFill>
                  <a:schemeClr val="tx2"/>
                </a:solidFill>
              </a:rPr>
              <a:t>sw</a:t>
            </a:r>
            <a:r>
              <a:rPr lang="en-US" dirty="0">
                <a:solidFill>
                  <a:schemeClr val="tx2"/>
                </a:solidFill>
              </a:rPr>
              <a:t> x7, 84(x3): Store 7 in location 96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9" name="صورة 8" descr="صورة تحتوي على لقطة شاشة, برمجيات, برامج الوسائط المتعددة, برنامج الرسومات&#10;&#10;تم إنشاء الوصف تلقائياً">
            <a:extLst>
              <a:ext uri="{FF2B5EF4-FFF2-40B4-BE49-F238E27FC236}">
                <a16:creationId xmlns:a16="http://schemas.microsoft.com/office/drawing/2014/main" id="{EF2EC1AE-35FD-59A0-2B6C-6A864369B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38" y="2871618"/>
            <a:ext cx="8783276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Simulation Results</a:t>
            </a:r>
            <a:endParaRPr lang="ar-SA" dirty="0"/>
          </a:p>
        </p:txBody>
      </p:sp>
      <p:sp>
        <p:nvSpPr>
          <p:cNvPr id="7" name="عنصر نائب للمحتوى 6">
            <a:extLst>
              <a:ext uri="{FF2B5EF4-FFF2-40B4-BE49-F238E27FC236}">
                <a16:creationId xmlns:a16="http://schemas.microsoft.com/office/drawing/2014/main" id="{C47503DC-8DA0-EF0B-47E2-E7B6E9BD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>
                <a:solidFill>
                  <a:schemeClr val="tx2"/>
                </a:solidFill>
              </a:rPr>
              <a:t>sw</a:t>
            </a:r>
            <a:r>
              <a:rPr lang="en-US" dirty="0">
                <a:solidFill>
                  <a:schemeClr val="tx2"/>
                </a:solidFill>
              </a:rPr>
              <a:t> x7, 84(x3) : Main Memory view 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52BD550E-4D3D-6E9F-8076-24744B951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54" y="2913386"/>
            <a:ext cx="837364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3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Simulation Results</a:t>
            </a:r>
            <a:endParaRPr lang="ar-SA" dirty="0"/>
          </a:p>
        </p:txBody>
      </p:sp>
      <p:sp>
        <p:nvSpPr>
          <p:cNvPr id="7" name="عنصر نائب للمحتوى 6">
            <a:extLst>
              <a:ext uri="{FF2B5EF4-FFF2-40B4-BE49-F238E27FC236}">
                <a16:creationId xmlns:a16="http://schemas.microsoft.com/office/drawing/2014/main" id="{C47503DC-8DA0-EF0B-47E2-E7B6E9BD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>
                <a:solidFill>
                  <a:schemeClr val="tx2"/>
                </a:solidFill>
              </a:rPr>
              <a:t>sw</a:t>
            </a:r>
            <a:r>
              <a:rPr lang="en-US" dirty="0">
                <a:solidFill>
                  <a:schemeClr val="tx2"/>
                </a:solidFill>
              </a:rPr>
              <a:t> x7, 84(x3) : Cache Memory View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4" name="صورة 3" descr="صورة تحتوي على نص, لقطة شاشة, عرض, مستطيل&#10;&#10;تم إنشاء الوصف تلقائياً">
            <a:extLst>
              <a:ext uri="{FF2B5EF4-FFF2-40B4-BE49-F238E27FC236}">
                <a16:creationId xmlns:a16="http://schemas.microsoft.com/office/drawing/2014/main" id="{FEF0AEFE-4D4A-C096-BF28-61A0BB4C5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06" y="2795115"/>
            <a:ext cx="869753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9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Simulation Results</a:t>
            </a:r>
            <a:endParaRPr lang="ar-SA" dirty="0"/>
          </a:p>
        </p:txBody>
      </p:sp>
      <p:sp>
        <p:nvSpPr>
          <p:cNvPr id="7" name="عنصر نائب للمحتوى 6">
            <a:extLst>
              <a:ext uri="{FF2B5EF4-FFF2-40B4-BE49-F238E27FC236}">
                <a16:creationId xmlns:a16="http://schemas.microsoft.com/office/drawing/2014/main" id="{C47503DC-8DA0-EF0B-47E2-E7B6E9BDA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>
                <a:solidFill>
                  <a:schemeClr val="tx2"/>
                </a:solidFill>
              </a:rPr>
              <a:t>lw</a:t>
            </a:r>
            <a:r>
              <a:rPr lang="en-US" dirty="0">
                <a:solidFill>
                  <a:schemeClr val="tx2"/>
                </a:solidFill>
              </a:rPr>
              <a:t> x2, 96(x0): load from location 96 to register x2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F6D769D9-E5E6-3DCE-8F16-A77598F90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233" y="2918957"/>
            <a:ext cx="8678486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1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Simulation Results</a:t>
            </a:r>
            <a:endParaRPr lang="ar-SA" dirty="0"/>
          </a:p>
        </p:txBody>
      </p:sp>
      <p:sp>
        <p:nvSpPr>
          <p:cNvPr id="7" name="عنصر نائب للمحتوى 6">
            <a:extLst>
              <a:ext uri="{FF2B5EF4-FFF2-40B4-BE49-F238E27FC236}">
                <a16:creationId xmlns:a16="http://schemas.microsoft.com/office/drawing/2014/main" id="{C47503DC-8DA0-EF0B-47E2-E7B6E9BDA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75251"/>
            <a:ext cx="9628632" cy="3986213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err="1">
                <a:solidFill>
                  <a:schemeClr val="tx2"/>
                </a:solidFill>
              </a:rPr>
              <a:t>sw</a:t>
            </a:r>
            <a:r>
              <a:rPr lang="en-US" dirty="0">
                <a:solidFill>
                  <a:schemeClr val="tx2"/>
                </a:solidFill>
              </a:rPr>
              <a:t> x2, 0x20(x3)</a:t>
            </a:r>
            <a:endParaRPr lang="ar-EG" dirty="0"/>
          </a:p>
        </p:txBody>
      </p:sp>
      <p:pic>
        <p:nvPicPr>
          <p:cNvPr id="10" name="صورة 9" descr="صورة تحتوي على لقطة شاشة, برمجيات, برامج الوسائط المتعددة, نص&#10;&#10;تم إنشاء الوصف تلقائياً">
            <a:extLst>
              <a:ext uri="{FF2B5EF4-FFF2-40B4-BE49-F238E27FC236}">
                <a16:creationId xmlns:a16="http://schemas.microsoft.com/office/drawing/2014/main" id="{4CC6F126-7F88-27AC-6517-9B329F48B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88" y="2694707"/>
            <a:ext cx="86391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Simulation Results</a:t>
            </a:r>
            <a:endParaRPr lang="ar-SA" dirty="0"/>
          </a:p>
        </p:txBody>
      </p:sp>
      <p:sp>
        <p:nvSpPr>
          <p:cNvPr id="7" name="عنصر نائب للمحتوى 6">
            <a:extLst>
              <a:ext uri="{FF2B5EF4-FFF2-40B4-BE49-F238E27FC236}">
                <a16:creationId xmlns:a16="http://schemas.microsoft.com/office/drawing/2014/main" id="{C47503DC-8DA0-EF0B-47E2-E7B6E9BDA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75251"/>
            <a:ext cx="9628632" cy="3986213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err="1">
                <a:solidFill>
                  <a:schemeClr val="tx2"/>
                </a:solidFill>
              </a:rPr>
              <a:t>sw</a:t>
            </a:r>
            <a:r>
              <a:rPr lang="en-US" dirty="0">
                <a:solidFill>
                  <a:schemeClr val="tx2"/>
                </a:solidFill>
              </a:rPr>
              <a:t> x2, 0x20(x3) : Main Memory view 0x19 Stored in in Location 0x64</a:t>
            </a:r>
          </a:p>
          <a:p>
            <a:pPr marL="0" indent="0" algn="l">
              <a:buNone/>
            </a:pP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2AD8FB27-1457-C339-59B1-D220B2BCC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54" y="2804934"/>
            <a:ext cx="8735644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A473EBF-900C-A19B-A69B-745C2DC7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Other Test Program 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BA335805-B7A6-B975-96F0-AF6BEF6F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10312572" cy="3986213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addi x1, x0, 10</a:t>
            </a:r>
          </a:p>
          <a:p>
            <a:pPr marL="0" indent="0" algn="l">
              <a:buNone/>
            </a:pPr>
            <a:r>
              <a:rPr lang="en-US" dirty="0"/>
              <a:t>addi x2, x0, 20</a:t>
            </a:r>
          </a:p>
          <a:p>
            <a:pPr marL="0" indent="0" algn="l">
              <a:buNone/>
            </a:pPr>
            <a:r>
              <a:rPr lang="en-US" dirty="0"/>
              <a:t>addi x3, x0, 40</a:t>
            </a:r>
          </a:p>
          <a:p>
            <a:pPr marL="0" indent="0" algn="l">
              <a:buNone/>
            </a:pPr>
            <a:r>
              <a:rPr lang="en-US" dirty="0"/>
              <a:t>addi x4, x0, 80</a:t>
            </a:r>
          </a:p>
          <a:p>
            <a:pPr marL="0" indent="0" algn="l">
              <a:buNone/>
            </a:pPr>
            <a:r>
              <a:rPr lang="en-US" dirty="0"/>
              <a:t>addi x5, x0, 160</a:t>
            </a:r>
          </a:p>
          <a:p>
            <a:pPr marL="0" indent="0" algn="l">
              <a:buNone/>
            </a:pPr>
            <a:endParaRPr lang="ar-EG" dirty="0"/>
          </a:p>
          <a:p>
            <a:pPr marL="0" indent="0" algn="l">
              <a:buNone/>
            </a:pPr>
            <a:endParaRPr lang="ar-EG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0E7A6DC1-B314-4357-23F5-23DF7CD45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47" y="2190750"/>
            <a:ext cx="7563173" cy="42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C32D3A0-F907-33A0-7BCC-5F60B48C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Introduction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26C1C57-15BA-0FF6-5D53-36C77802B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chemeClr val="tx2"/>
                </a:solidFill>
              </a:rPr>
              <a:t>RISC V is RISC Processor</a:t>
            </a:r>
          </a:p>
          <a:p>
            <a:pPr marL="0" indent="0" algn="l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 marL="0" indent="0" algn="l">
              <a:buNone/>
            </a:pPr>
            <a:r>
              <a:rPr lang="en-US" sz="2800" dirty="0">
                <a:solidFill>
                  <a:schemeClr val="tx2"/>
                </a:solidFill>
              </a:rPr>
              <a:t>RISC V Operates on 32- bit Data</a:t>
            </a:r>
          </a:p>
          <a:p>
            <a:pPr marL="0" indent="0" algn="l">
              <a:buNone/>
            </a:pPr>
            <a:endParaRPr lang="ar-EG" sz="2800" dirty="0">
              <a:solidFill>
                <a:schemeClr val="tx2"/>
              </a:solidFill>
            </a:endParaRPr>
          </a:p>
          <a:p>
            <a:pPr marL="0" indent="0" algn="l">
              <a:buNone/>
            </a:pPr>
            <a:r>
              <a:rPr lang="en-US" sz="2800" dirty="0">
                <a:solidFill>
                  <a:schemeClr val="tx2"/>
                </a:solidFill>
              </a:rPr>
              <a:t>RISC V has 32-bit 32 register in register file </a:t>
            </a:r>
          </a:p>
          <a:p>
            <a:pPr marL="0" indent="0" algn="l">
              <a:buNone/>
            </a:pPr>
            <a:endParaRPr lang="ar-EG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804BA05-203C-56C3-BB84-7CF03AD2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B2B2B30-AC33-86CE-58E9-777D77443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10,20,40,80,160 in register file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1D041240-6F23-089D-B13D-621415C6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076526"/>
            <a:ext cx="9628632" cy="14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6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87D8CBD-6A0D-FD1D-E2A5-9E8216A8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6443A5F-2674-FD47-A97F-70734706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sw</a:t>
            </a:r>
            <a:r>
              <a:rPr lang="en-US" dirty="0"/>
              <a:t> x1, 0(x0)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76AE88F-3EC7-4F72-9E73-CD9428368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647810"/>
            <a:ext cx="9857740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6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A2B502F-D59D-A760-8C67-C9819CDB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B5AA0AAD-342D-C749-B8F5-E782577D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10 in location 0x00000000  </a:t>
            </a:r>
            <a:endParaRPr lang="ar-EG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A7C6BD16-050A-95DC-DDC8-0B7A91BB7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50" y="2811462"/>
            <a:ext cx="8516539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4FDCF03-A436-661A-9898-32625970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B921DC7-A452-B64C-E309-FA828388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err="1"/>
              <a:t>sw</a:t>
            </a:r>
            <a:r>
              <a:rPr lang="en-US" dirty="0"/>
              <a:t> x2, 4(x0)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292416-89D6-3C0D-4EC7-11E616127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751136"/>
            <a:ext cx="9946640" cy="34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B9D7A8B-7F3D-3F17-8A76-41DE48D8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C0D558BC-D6BD-135D-E23C-9BCD3AE13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20 in location 0x00000004  </a:t>
            </a:r>
            <a:endParaRPr lang="ar-EG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F041FDCF-7358-916C-A57A-7EE475D68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41" y="2876488"/>
            <a:ext cx="8882405" cy="33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0F16918-4F3E-3BE6-252A-1E2F8AF5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4FCC3D7-90BC-22B3-AAA7-AAEFA66F7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err="1"/>
              <a:t>sw</a:t>
            </a:r>
            <a:r>
              <a:rPr lang="en-US" dirty="0"/>
              <a:t> x3, 8(x0)</a:t>
            </a:r>
            <a:endParaRPr lang="ar-EG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538FAC2F-2C3A-3247-7965-9FD81C64A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15" y="2715172"/>
            <a:ext cx="9257322" cy="293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EFE8F90-B2F1-A57E-4DDA-3FAEE469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FA6DC51-8D4D-922E-1EA6-2DBBA8D2B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40 in location 0x00000008 </a:t>
            </a:r>
          </a:p>
          <a:p>
            <a:pPr marL="0" indent="0" algn="l">
              <a:buNone/>
            </a:pPr>
            <a:endParaRPr lang="ar-EG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B3FB8F52-D6E2-BA1F-E218-847247D94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79" y="2784636"/>
            <a:ext cx="894198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0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0309D6C-5348-32DB-2D18-2385BF56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E0F1C49-8A4D-ABFF-79EF-731BF41D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err="1"/>
              <a:t>sw</a:t>
            </a:r>
            <a:r>
              <a:rPr lang="en-US" dirty="0"/>
              <a:t> x4, 12(x0)</a:t>
            </a:r>
            <a:endParaRPr lang="ar-EG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6ACAF8B-CABE-25F5-2CA1-1B305152C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609704"/>
            <a:ext cx="9794240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72B1E0A-E51E-8B71-6839-6201D411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2A231552-371C-91F4-6CB4-D6C5099BE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0x80 in location 0x0000000c</a:t>
            </a:r>
          </a:p>
          <a:p>
            <a:pPr marL="0" indent="0" algn="l">
              <a:buNone/>
            </a:pPr>
            <a:r>
              <a:rPr lang="en-US" dirty="0"/>
              <a:t> </a:t>
            </a:r>
            <a:endParaRPr lang="ar-EG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A32D06F5-C733-530E-7441-E462280A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34" y="2635826"/>
            <a:ext cx="902001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922F69A-0C05-D687-1F46-919B7CBB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0C01CE5-14ED-0853-EF26-36583378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sw</a:t>
            </a:r>
            <a:r>
              <a:rPr lang="en-US" dirty="0"/>
              <a:t> x5, 12(x0)</a:t>
            </a:r>
            <a:endParaRPr lang="ar-EG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B8CD4418-09BD-B09C-4684-00CD3F348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00" y="2823694"/>
            <a:ext cx="9382092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4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RISC V Processor Microarchitecture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904E988-767F-F4BC-FE57-B02587D5D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1">
              <a:buNone/>
            </a:pPr>
            <a:r>
              <a:rPr lang="en-US" b="1" u="sng" dirty="0">
                <a:solidFill>
                  <a:schemeClr val="tx2"/>
                </a:solidFill>
              </a:rPr>
              <a:t>Processor Design Includes Main Modules:</a:t>
            </a:r>
          </a:p>
          <a:p>
            <a:pPr marL="0" indent="0" algn="l">
              <a:buNone/>
            </a:pPr>
            <a:r>
              <a:rPr lang="en-US" sz="1800" b="1" dirty="0">
                <a:solidFill>
                  <a:schemeClr val="tx2"/>
                </a:solidFill>
              </a:rPr>
              <a:t>Data Path</a:t>
            </a:r>
          </a:p>
          <a:p>
            <a:pPr marL="0" indent="0" algn="l">
              <a:buNone/>
            </a:pPr>
            <a:r>
              <a:rPr lang="en-US" sz="1800" b="1" dirty="0">
                <a:solidFill>
                  <a:schemeClr val="tx2"/>
                </a:solidFill>
              </a:rPr>
              <a:t>Control Unit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chemeClr val="tx2"/>
                </a:solidFill>
              </a:rPr>
              <a:t>Then integrate it with Cache System</a:t>
            </a:r>
            <a:endParaRPr lang="ar-EG" sz="1800" dirty="0">
              <a:solidFill>
                <a:schemeClr val="tx2"/>
              </a:solidFill>
            </a:endParaRPr>
          </a:p>
          <a:p>
            <a:pPr marL="0" indent="0" algn="l">
              <a:buNone/>
            </a:pPr>
            <a:r>
              <a:rPr lang="en-US" sz="2000" b="1" u="sng" dirty="0">
                <a:solidFill>
                  <a:schemeClr val="tx2"/>
                </a:solidFill>
              </a:rPr>
              <a:t>-Our Design Covers instructions: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chemeClr val="tx2"/>
                </a:solidFill>
              </a:rPr>
              <a:t>Lw , </a:t>
            </a:r>
            <a:r>
              <a:rPr lang="en-US" sz="1800" dirty="0" err="1">
                <a:solidFill>
                  <a:schemeClr val="tx2"/>
                </a:solidFill>
              </a:rPr>
              <a:t>Sw</a:t>
            </a:r>
            <a:endParaRPr lang="en-US" sz="1800" dirty="0">
              <a:solidFill>
                <a:schemeClr val="tx2"/>
              </a:solidFill>
            </a:endParaRPr>
          </a:p>
          <a:p>
            <a:pPr marL="0" indent="0" algn="l">
              <a:buNone/>
            </a:pPr>
            <a:r>
              <a:rPr lang="en-US" sz="1800" dirty="0">
                <a:solidFill>
                  <a:schemeClr val="tx2"/>
                </a:solidFill>
              </a:rPr>
              <a:t>R-Type ,I-Type</a:t>
            </a:r>
            <a:endParaRPr lang="ar-EG" dirty="0"/>
          </a:p>
          <a:p>
            <a:pPr marL="0" indent="0" algn="l">
              <a:buNone/>
            </a:pPr>
            <a:r>
              <a:rPr lang="en-US" dirty="0" err="1">
                <a:solidFill>
                  <a:schemeClr val="tx2"/>
                </a:solidFill>
              </a:rPr>
              <a:t>Beq</a:t>
            </a:r>
            <a:r>
              <a:rPr lang="en-US" dirty="0">
                <a:solidFill>
                  <a:schemeClr val="tx2"/>
                </a:solidFill>
              </a:rPr>
              <a:t> , </a:t>
            </a:r>
            <a:r>
              <a:rPr lang="en-US" dirty="0" err="1">
                <a:solidFill>
                  <a:schemeClr val="tx2"/>
                </a:solidFill>
              </a:rPr>
              <a:t>jal</a:t>
            </a:r>
            <a:endParaRPr lang="ar-E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0712772-386B-3E03-CBFA-6799F3EC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26AC09C-0D83-0783-0FE8-0355A096E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0x160 in location 0x0000000c</a:t>
            </a:r>
            <a:endParaRPr lang="ar-EG" dirty="0"/>
          </a:p>
          <a:p>
            <a:pPr marL="0" indent="0" algn="l">
              <a:buNone/>
            </a:pPr>
            <a:endParaRPr lang="ar-EG" dirty="0"/>
          </a:p>
          <a:p>
            <a:pPr marL="0" indent="0" algn="l">
              <a:buNone/>
            </a:pPr>
            <a:endParaRPr lang="en-US" dirty="0"/>
          </a:p>
          <a:p>
            <a:pPr marL="0" indent="0">
              <a:buNone/>
            </a:pPr>
            <a:endParaRPr lang="ar-EG" dirty="0"/>
          </a:p>
        </p:txBody>
      </p:sp>
      <p:pic>
        <p:nvPicPr>
          <p:cNvPr id="5" name="صورة 4" descr="صورة تحتوي على نص, لقطة شاشة, رقم, الخط&#10;&#10;تم إنشاء الوصف تلقائياً">
            <a:extLst>
              <a:ext uri="{FF2B5EF4-FFF2-40B4-BE49-F238E27FC236}">
                <a16:creationId xmlns:a16="http://schemas.microsoft.com/office/drawing/2014/main" id="{6263E038-36B3-38F4-01CF-89CA0ECA8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26" y="2898183"/>
            <a:ext cx="8420100" cy="30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8C7638C-9FE1-A73B-DBCC-478EB656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B8AAC51-0941-1ED5-5748-6E25A74E6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err="1"/>
              <a:t>lw</a:t>
            </a:r>
            <a:r>
              <a:rPr lang="en-US" dirty="0"/>
              <a:t> x10, 0(x0)</a:t>
            </a:r>
            <a:endParaRPr lang="ar-EG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8C19E93B-7DE2-7DF6-6692-FB3687AA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96" y="2757302"/>
            <a:ext cx="8903660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FD1D735-EE20-0549-5FC6-694A5B1F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7" name="عنصر نائب للمحتوى 6">
            <a:extLst>
              <a:ext uri="{FF2B5EF4-FFF2-40B4-BE49-F238E27FC236}">
                <a16:creationId xmlns:a16="http://schemas.microsoft.com/office/drawing/2014/main" id="{707037E1-8500-737A-F3B2-911682398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block 1 in cache memory then read the value 10</a:t>
            </a:r>
          </a:p>
          <a:p>
            <a:pPr marL="0" indent="0" algn="l">
              <a:buNone/>
            </a:pPr>
            <a:r>
              <a:rPr lang="en-US" dirty="0"/>
              <a:t> </a:t>
            </a:r>
            <a:endParaRPr lang="ar-EG" dirty="0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49463BA7-74C5-A5C0-9259-06C23FD7A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00" y="3259801"/>
            <a:ext cx="962863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1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5708E2B-EF86-9D51-5293-E608ACB8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26AAD4EE-E7F2-4223-AA35-D927BC2C5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lw</a:t>
            </a:r>
            <a:r>
              <a:rPr lang="en-US" dirty="0"/>
              <a:t> x11, 4(x0)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 descr="صورة تحتوي على لقطة شاشة, برمجيات, برامج الوسائط المتعددة, نص&#10;&#10;تم إنشاء الوصف تلقائياً">
            <a:extLst>
              <a:ext uri="{FF2B5EF4-FFF2-40B4-BE49-F238E27FC236}">
                <a16:creationId xmlns:a16="http://schemas.microsoft.com/office/drawing/2014/main" id="{9928552E-D347-AA49-0A3C-BF131EEE8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59" y="2732306"/>
            <a:ext cx="9144033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C42D734-924D-5C9F-7C3E-382FD539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FC036826-1762-0B9B-295F-964711B8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block 2 in cache memory then read the value 20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5" name="صورة 4" descr="صورة تحتوي على نص, لقطة شاشة, عرض, برمجيات&#10;&#10;تم إنشاء الوصف تلقائياً">
            <a:extLst>
              <a:ext uri="{FF2B5EF4-FFF2-40B4-BE49-F238E27FC236}">
                <a16:creationId xmlns:a16="http://schemas.microsoft.com/office/drawing/2014/main" id="{DF887B77-05E9-9B94-904F-8ECFFDC68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15" y="2726342"/>
            <a:ext cx="863085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7B8DBB3-7711-0CC6-D2CA-666F8F910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56EE7C1-472E-0108-8D92-C38ED0D72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 </a:t>
            </a:r>
            <a:r>
              <a:rPr lang="en-US" dirty="0" err="1"/>
              <a:t>lw</a:t>
            </a:r>
            <a:r>
              <a:rPr lang="en-US" dirty="0"/>
              <a:t> x12, 8(x0)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 descr="صورة تحتوي على لقطة شاشة, برمجيات, برامج الوسائط المتعددة, نص&#10;&#10;تم إنشاء الوصف تلقائياً">
            <a:extLst>
              <a:ext uri="{FF2B5EF4-FFF2-40B4-BE49-F238E27FC236}">
                <a16:creationId xmlns:a16="http://schemas.microsoft.com/office/drawing/2014/main" id="{59309BC2-B851-CA7F-1DE7-3389F074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80" y="2953977"/>
            <a:ext cx="8833664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8B60B4A-F5B2-E28F-2E54-E4FD40AE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BAB371E9-93D6-1B88-8AC6-A1D3D5AE3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block 3 in cache memory then read the value 40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 descr="صورة تحتوي على نص, لقطة شاشة, رقم, مستطيل&#10;&#10;تم إنشاء الوصف تلقائياً">
            <a:extLst>
              <a:ext uri="{FF2B5EF4-FFF2-40B4-BE49-F238E27FC236}">
                <a16:creationId xmlns:a16="http://schemas.microsoft.com/office/drawing/2014/main" id="{DA42A789-BEFD-63B7-4197-B55288D1F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72" y="2966341"/>
            <a:ext cx="8709506" cy="21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B352223-745B-5656-CFD9-027C8CBC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23AC0622-82E6-B54E-A266-EFFE2374C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 err="1"/>
              <a:t>lw</a:t>
            </a:r>
            <a:r>
              <a:rPr lang="en-US" dirty="0"/>
              <a:t> x13, 12(x0)</a:t>
            </a:r>
            <a:endParaRPr lang="ar-EG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 descr="صورة تحتوي على لقطة شاشة, نص, برمجيات, برامج الوسائط المتعددة&#10;&#10;تم إنشاء الوصف تلقائياً">
            <a:extLst>
              <a:ext uri="{FF2B5EF4-FFF2-40B4-BE49-F238E27FC236}">
                <a16:creationId xmlns:a16="http://schemas.microsoft.com/office/drawing/2014/main" id="{590FA77B-9D4C-CC39-E5BD-9A2C6EE62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96" y="2812078"/>
            <a:ext cx="914879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1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FB1D7CF-8153-7E70-8FEF-D0979FC4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F855527-F350-7546-C1E0-F850D86FE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Store block 4 in cache memory then read the value 160</a:t>
            </a: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 descr="صورة تحتوي على نص, لقطة شاشة, عرض, رقم&#10;&#10;تم إنشاء الوصف تلقائياً">
            <a:extLst>
              <a:ext uri="{FF2B5EF4-FFF2-40B4-BE49-F238E27FC236}">
                <a16:creationId xmlns:a16="http://schemas.microsoft.com/office/drawing/2014/main" id="{5C7C41B8-0B25-4004-C407-44D9141C3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45" y="2814496"/>
            <a:ext cx="930104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5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5325050-0EA3-7F29-103C-11917314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6E697FE-CABB-2644-3692-CF7BF222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59753"/>
            <a:ext cx="9628632" cy="3986213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 </a:t>
            </a:r>
            <a:r>
              <a:rPr lang="en-US" dirty="0" err="1"/>
              <a:t>sw</a:t>
            </a:r>
            <a:r>
              <a:rPr lang="en-US" dirty="0"/>
              <a:t> x4, 12(x0)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 descr="صورة تحتوي على لقطة شاشة, نص, برمجيات, برامج الوسائط المتعددة&#10;&#10;تم إنشاء الوصف تلقائياً">
            <a:extLst>
              <a:ext uri="{FF2B5EF4-FFF2-40B4-BE49-F238E27FC236}">
                <a16:creationId xmlns:a16="http://schemas.microsoft.com/office/drawing/2014/main" id="{F037D6C9-2057-039A-84FF-6D9D8D62C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63" y="2695838"/>
            <a:ext cx="86582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4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RISC V Processor Microarchitecture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904E988-767F-F4BC-FE57-B02587D5D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u="sng" dirty="0">
                <a:solidFill>
                  <a:schemeClr val="tx2"/>
                </a:solidFill>
              </a:rPr>
              <a:t>Control Unit:</a:t>
            </a:r>
          </a:p>
          <a:p>
            <a:pPr marL="0" indent="0" algn="l">
              <a:buNone/>
            </a:pPr>
            <a:endParaRPr lang="ar-EG" b="1" u="sng" dirty="0">
              <a:solidFill>
                <a:schemeClr val="tx2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2"/>
                </a:solidFill>
              </a:rPr>
              <a:t>Generates Control Signals.</a:t>
            </a:r>
            <a:endParaRPr lang="ar-EG" dirty="0">
              <a:solidFill>
                <a:schemeClr val="tx2"/>
              </a:solidFill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4EA0C988-0109-8585-9B5C-539BE2022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466004"/>
            <a:ext cx="4080575" cy="371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5325050-0EA3-7F29-103C-11917314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Simulation Results</a:t>
            </a:r>
            <a:endParaRPr lang="ar-EG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86E697FE-CABB-2644-3692-CF7BF222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59753"/>
            <a:ext cx="9628632" cy="3986213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 </a:t>
            </a:r>
            <a:r>
              <a:rPr lang="en-US" dirty="0" err="1"/>
              <a:t>sw</a:t>
            </a:r>
            <a:r>
              <a:rPr lang="en-US" dirty="0"/>
              <a:t> x4, 12(x0)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5" name="صورة 4" descr="صورة تحتوي على نص, لقطة شاشة, رقم&#10;&#10;تم إنشاء الوصف تلقائياً">
            <a:extLst>
              <a:ext uri="{FF2B5EF4-FFF2-40B4-BE49-F238E27FC236}">
                <a16:creationId xmlns:a16="http://schemas.microsoft.com/office/drawing/2014/main" id="{38488FF5-12E8-A672-10C5-5903B8A5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01" y="2856612"/>
            <a:ext cx="86677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5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1727-5463-02C3-E39E-3E0101F2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Time’s Up!!!</a:t>
            </a:r>
            <a:endParaRPr lang="ar-EG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66F44C0-53A5-1656-DC78-53CCA3BEB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74019B7-F694-2AA6-5F0B-D693CA019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396F8-0C3A-D892-D3FB-0E9730647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80160" y="2758692"/>
            <a:ext cx="9628632" cy="34337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2"/>
                </a:solidFill>
              </a:rPr>
              <a:t>Any Questions ?</a:t>
            </a:r>
            <a:endParaRPr lang="ar-EG" sz="3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7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733-821E-551B-DF0A-AAE00F99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64F1-4638-98F1-9631-F85838BC3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999281"/>
            <a:ext cx="9628632" cy="41776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 our instructors &amp; Supervisor</a:t>
            </a:r>
          </a:p>
          <a:p>
            <a:pPr marL="0" indent="0" algn="l"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.Eng Ahamed El-</a:t>
            </a:r>
            <a:r>
              <a:rPr lang="en-US" sz="2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Gammal</a:t>
            </a:r>
            <a:endParaRPr lang="en-US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.Eng  </a:t>
            </a:r>
            <a:r>
              <a:rPr lang="en-US" sz="2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Fayza</a:t>
            </a: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Hamada</a:t>
            </a:r>
          </a:p>
          <a:p>
            <a:pPr marL="0" indent="0" algn="l"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.Eng Ahmed El-</a:t>
            </a:r>
            <a:r>
              <a:rPr lang="en-US" sz="20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Gayar</a:t>
            </a:r>
            <a:endParaRPr lang="ar-EG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صورة 6" descr="صورة تحتوي على قطة, قطط صغيرة إلى متوسطة الحجم, داخلي, الحيوان الثديي&#10;&#10;تم إنشاء الوصف تلقائياً">
            <a:extLst>
              <a:ext uri="{FF2B5EF4-FFF2-40B4-BE49-F238E27FC236}">
                <a16:creationId xmlns:a16="http://schemas.microsoft.com/office/drawing/2014/main" id="{5BA55433-5B8D-92C3-570C-23F1658DC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05" y="4098495"/>
            <a:ext cx="2061274" cy="19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RISC V Processor Microarchitecture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904E988-767F-F4BC-FE57-B02587D5D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u="sng" dirty="0">
                <a:solidFill>
                  <a:schemeClr val="tx2"/>
                </a:solidFill>
              </a:rPr>
              <a:t>Data Path:</a:t>
            </a:r>
          </a:p>
          <a:p>
            <a:pPr marL="0" indent="0" algn="l">
              <a:buNone/>
            </a:pPr>
            <a:endParaRPr lang="en-US" b="1" u="sng" dirty="0">
              <a:solidFill>
                <a:schemeClr val="tx2"/>
              </a:solidFill>
            </a:endParaRPr>
          </a:p>
          <a:p>
            <a:pPr marL="0" indent="0" algn="l">
              <a:buNone/>
            </a:pPr>
            <a:endParaRPr lang="ar-EG" b="1" dirty="0"/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B3C7D55D-F086-98DB-3BBF-F56C70308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64" y="2443374"/>
            <a:ext cx="8415579" cy="409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9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RISC V Processor Microarchitecture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904E988-767F-F4BC-FE57-B02587D5D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937745"/>
            <a:ext cx="9628632" cy="4239217"/>
          </a:xfrm>
        </p:spPr>
        <p:txBody>
          <a:bodyPr/>
          <a:lstStyle/>
          <a:p>
            <a:pPr marL="0" indent="0" algn="l">
              <a:buNone/>
            </a:pPr>
            <a:r>
              <a:rPr lang="en-US" b="1" u="sng" dirty="0">
                <a:solidFill>
                  <a:schemeClr val="tx2"/>
                </a:solidFill>
              </a:rPr>
              <a:t>Cache System:</a:t>
            </a:r>
          </a:p>
          <a:p>
            <a:pPr marL="0" indent="0" algn="l">
              <a:buNone/>
            </a:pPr>
            <a:endParaRPr lang="ar-EG" b="1" u="sng" dirty="0">
              <a:solidFill>
                <a:schemeClr val="tx2"/>
              </a:solidFill>
            </a:endParaRPr>
          </a:p>
          <a:p>
            <a:pPr marL="0" indent="0" algn="l">
              <a:buNone/>
            </a:pPr>
            <a:endParaRPr lang="ar-EG" dirty="0"/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C6DA376C-5656-930A-43B0-DB82DA01C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0" y="2463800"/>
            <a:ext cx="10898121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5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BF12-0B03-E636-CF54-2027372E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RISC V Processor Microarchitecture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73E1B-DC12-EA9C-7112-6875D1EDD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76" y="2061275"/>
            <a:ext cx="10691816" cy="411568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000" b="1" u="sng" dirty="0"/>
              <a:t>FSM</a:t>
            </a:r>
          </a:p>
          <a:p>
            <a:pPr marL="0" indent="0" algn="l">
              <a:buNone/>
            </a:pPr>
            <a:endParaRPr lang="en-US" sz="3000" b="1" u="sng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F296C3A9-0EA7-309B-5051-F9F227806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60" y="2251775"/>
            <a:ext cx="10302240" cy="44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RISC V Schematic</a:t>
            </a:r>
            <a:endParaRPr lang="ar-SA" dirty="0"/>
          </a:p>
        </p:txBody>
      </p:sp>
      <p:pic>
        <p:nvPicPr>
          <p:cNvPr id="3" name="عنصر نائب للمحتوى 2" descr="صورة تحتوي على نص, رسم بياني, خطة, رسم تقني&#10;&#10;تم إنشاء الوصف تلقائياً">
            <a:extLst>
              <a:ext uri="{FF2B5EF4-FFF2-40B4-BE49-F238E27FC236}">
                <a16:creationId xmlns:a16="http://schemas.microsoft.com/office/drawing/2014/main" id="{958D1F87-3FB9-C5F4-6395-83A56AE39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2190750"/>
            <a:ext cx="9761917" cy="3986213"/>
          </a:xfrm>
        </p:spPr>
      </p:pic>
    </p:spTree>
    <p:extLst>
      <p:ext uri="{BB962C8B-B14F-4D97-AF65-F5344CB8AC3E}">
        <p14:creationId xmlns:p14="http://schemas.microsoft.com/office/powerpoint/2010/main" val="140065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العنوان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algn="l" rtl="1"/>
            <a:r>
              <a:rPr lang="en-US" dirty="0"/>
              <a:t>RISC V Schematic</a:t>
            </a:r>
            <a:endParaRPr lang="ar-SA" dirty="0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3B011941-F3B5-10D8-F428-1CB45A22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u="sng" dirty="0">
                <a:solidFill>
                  <a:schemeClr val="tx2"/>
                </a:solidFill>
              </a:rPr>
              <a:t>Control Unit:</a:t>
            </a:r>
          </a:p>
          <a:p>
            <a:pPr marL="0" indent="0" algn="l">
              <a:buNone/>
            </a:pPr>
            <a:endParaRPr lang="ar-EG" b="1" u="sng" dirty="0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B782CC73-C74A-A0CA-1398-CE58850EA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36" y="2554957"/>
            <a:ext cx="7975728" cy="42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مواضيع تعليمية 16×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31_TF03462902" id="{A2287E46-F60D-49B3-A2BD-87AF8240FD9B}" vid="{6E37887D-28B5-4D4F-B190-761BDCA99A21}"/>
    </a:ext>
  </a:extLst>
</a:theme>
</file>

<file path=ppt/theme/theme2.xml><?xml version="1.0" encoding="utf-8"?>
<a:theme xmlns:a="http://schemas.openxmlformats.org/drawingml/2006/main" name="نسق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AC7D180-5074-436D-83C7-D37DAA4BD47F}">
  <we:reference id="wa200005566" version="3.0.0.2" store="ar-SA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51c00be-221c-4c5a-aff5-8562cce99c8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211191526A343B9D4ACF8368AB783" ma:contentTypeVersion="7" ma:contentTypeDescription="Create a new document." ma:contentTypeScope="" ma:versionID="85ba7e4e7918a799e1efb4ccc92a9679">
  <xsd:schema xmlns:xsd="http://www.w3.org/2001/XMLSchema" xmlns:xs="http://www.w3.org/2001/XMLSchema" xmlns:p="http://schemas.microsoft.com/office/2006/metadata/properties" xmlns:ns3="b51c00be-221c-4c5a-aff5-8562cce99c8b" targetNamespace="http://schemas.microsoft.com/office/2006/metadata/properties" ma:root="true" ma:fieldsID="9caa8f2b11ea84b18b9ecf3d3b75116a" ns3:_="">
    <xsd:import namespace="b51c00be-221c-4c5a-aff5-8562cce99c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1c00be-221c-4c5a-aff5-8562cce99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012BC6-1153-498F-A5D3-A85EF486CC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3E5F91-8AF5-4997-8DE5-D3A5B796C39B}">
  <ds:schemaRefs>
    <ds:schemaRef ds:uri="b51c00be-221c-4c5a-aff5-8562cce99c8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4AAC789-5192-41D9-8672-2EC79FBC1A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1c00be-221c-4c5a-aff5-8562cce99c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عرض تقديمي للمواضيع التعليمية، بتصميم رسومات توضيحية على لوح طباشير (شاشة عريضة)</Template>
  <TotalTime>874</TotalTime>
  <Words>494</Words>
  <Application>Microsoft Office PowerPoint</Application>
  <PresentationFormat>Widescreen</PresentationFormat>
  <Paragraphs>127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Tahoma</vt:lpstr>
      <vt:lpstr>Times New Roman</vt:lpstr>
      <vt:lpstr>Wingdings</vt:lpstr>
      <vt:lpstr>مواضيع تعليمية 16×9</vt:lpstr>
      <vt:lpstr>Single-Cycle RISC-V Processor With One Level Cache Memory</vt:lpstr>
      <vt:lpstr>Introduction</vt:lpstr>
      <vt:lpstr>RISC V Processor Microarchitecture</vt:lpstr>
      <vt:lpstr>RISC V Processor Microarchitecture</vt:lpstr>
      <vt:lpstr>RISC V Processor Microarchitecture</vt:lpstr>
      <vt:lpstr>RISC V Processor Microarchitecture</vt:lpstr>
      <vt:lpstr>RISC V Processor Microarchitecture</vt:lpstr>
      <vt:lpstr>RISC V Schematic</vt:lpstr>
      <vt:lpstr>RISC V Schematic</vt:lpstr>
      <vt:lpstr>RISC V Schematic</vt:lpstr>
      <vt:lpstr>RISC V Schematic</vt:lpstr>
      <vt:lpstr>RISC V Test Program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Other Test Program 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Time’s Up!!!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es-MostafaM.Raafat2025</dc:creator>
  <cp:lastModifiedBy>es-MarwanElsayed2025</cp:lastModifiedBy>
  <cp:revision>20</cp:revision>
  <dcterms:created xsi:type="dcterms:W3CDTF">2024-08-05T09:42:53Z</dcterms:created>
  <dcterms:modified xsi:type="dcterms:W3CDTF">2024-08-08T22:19:16Z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0x010100693211191526A343B9D4ACF8368AB783</vt:lpwstr>
  </property>
</Properties>
</file>